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1"/>
  </p:sldMasterIdLst>
  <p:notesMasterIdLst>
    <p:notesMasterId r:id="rId3"/>
  </p:notesMasterIdLst>
  <p:sldIdLst>
    <p:sldId id="259" r:id="rId2"/>
  </p:sldIdLst>
  <p:sldSz cx="7775575" cy="10907713"/>
  <p:notesSz cx="6888163" cy="10020300"/>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F7C80"/>
    <a:srgbClr val="FF9999"/>
    <a:srgbClr val="F4F4F4"/>
    <a:srgbClr val="E6D6C3"/>
    <a:srgbClr val="EAE0DE"/>
    <a:srgbClr val="732303"/>
    <a:srgbClr val="5A1B02"/>
    <a:srgbClr val="FFEDC9"/>
    <a:srgbClr val="8E54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424" autoAdjust="0"/>
  </p:normalViewPr>
  <p:slideViewPr>
    <p:cSldViewPr snapToGrid="0">
      <p:cViewPr varScale="1">
        <p:scale>
          <a:sx n="47" d="100"/>
          <a:sy n="47" d="100"/>
        </p:scale>
        <p:origin x="2268" y="60"/>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84870" cy="502755"/>
          </a:xfrm>
          <a:prstGeom prst="rect">
            <a:avLst/>
          </a:prstGeom>
        </p:spPr>
        <p:txBody>
          <a:bodyPr vert="horz" lIns="92464" tIns="46232" rIns="92464" bIns="46232"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1700" y="0"/>
            <a:ext cx="2984870" cy="502755"/>
          </a:xfrm>
          <a:prstGeom prst="rect">
            <a:avLst/>
          </a:prstGeom>
        </p:spPr>
        <p:txBody>
          <a:bodyPr vert="horz" lIns="92464" tIns="46232" rIns="92464" bIns="46232" rtlCol="0"/>
          <a:lstStyle>
            <a:lvl1pPr algn="r">
              <a:defRPr sz="1200"/>
            </a:lvl1pPr>
          </a:lstStyle>
          <a:p>
            <a:fld id="{70F99883-74AE-4A2C-81B7-5B86A08198C0}" type="datetimeFigureOut">
              <a:rPr kumimoji="1" lang="ja-JP" altLang="en-US" smtClean="0"/>
              <a:t>2017/9/22</a:t>
            </a:fld>
            <a:endParaRPr kumimoji="1" lang="ja-JP" altLang="en-US"/>
          </a:p>
        </p:txBody>
      </p:sp>
      <p:sp>
        <p:nvSpPr>
          <p:cNvPr id="4" name="スライド イメージ プレースホルダー 3"/>
          <p:cNvSpPr>
            <a:spLocks noGrp="1" noRot="1" noChangeAspect="1"/>
          </p:cNvSpPr>
          <p:nvPr>
            <p:ph type="sldImg" idx="2"/>
          </p:nvPr>
        </p:nvSpPr>
        <p:spPr>
          <a:xfrm>
            <a:off x="2238375" y="1250950"/>
            <a:ext cx="2411413" cy="3384550"/>
          </a:xfrm>
          <a:prstGeom prst="rect">
            <a:avLst/>
          </a:prstGeom>
          <a:noFill/>
          <a:ln w="12700">
            <a:solidFill>
              <a:prstClr val="black"/>
            </a:solidFill>
          </a:ln>
        </p:spPr>
        <p:txBody>
          <a:bodyPr vert="horz" lIns="92464" tIns="46232" rIns="92464" bIns="46232" rtlCol="0" anchor="ctr"/>
          <a:lstStyle/>
          <a:p>
            <a:endParaRPr lang="ja-JP" altLang="en-US"/>
          </a:p>
        </p:txBody>
      </p:sp>
      <p:sp>
        <p:nvSpPr>
          <p:cNvPr id="5" name="ノート プレースホルダー 4"/>
          <p:cNvSpPr>
            <a:spLocks noGrp="1"/>
          </p:cNvSpPr>
          <p:nvPr>
            <p:ph type="body" sz="quarter" idx="3"/>
          </p:nvPr>
        </p:nvSpPr>
        <p:spPr>
          <a:xfrm>
            <a:off x="688817" y="4822270"/>
            <a:ext cx="5510530" cy="3945493"/>
          </a:xfrm>
          <a:prstGeom prst="rect">
            <a:avLst/>
          </a:prstGeom>
        </p:spPr>
        <p:txBody>
          <a:bodyPr vert="horz" lIns="92464" tIns="46232" rIns="92464" bIns="4623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517547"/>
            <a:ext cx="2984870" cy="502754"/>
          </a:xfrm>
          <a:prstGeom prst="rect">
            <a:avLst/>
          </a:prstGeom>
        </p:spPr>
        <p:txBody>
          <a:bodyPr vert="horz" lIns="92464" tIns="46232" rIns="92464" bIns="4623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1700" y="9517547"/>
            <a:ext cx="2984870" cy="502754"/>
          </a:xfrm>
          <a:prstGeom prst="rect">
            <a:avLst/>
          </a:prstGeom>
        </p:spPr>
        <p:txBody>
          <a:bodyPr vert="horz" lIns="92464" tIns="46232" rIns="92464" bIns="46232" rtlCol="0" anchor="b"/>
          <a:lstStyle>
            <a:lvl1pPr algn="r">
              <a:defRPr sz="12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smtClean="0"/>
          </a:p>
          <a:p>
            <a:endParaRPr kumimoji="1" lang="ja-JP" altLang="en-US" dirty="0" smtClean="0"/>
          </a:p>
        </p:txBody>
      </p:sp>
      <p:sp>
        <p:nvSpPr>
          <p:cNvPr id="4" name="スライド番号プレースホルダー 3"/>
          <p:cNvSpPr>
            <a:spLocks noGrp="1"/>
          </p:cNvSpPr>
          <p:nvPr>
            <p:ph type="sldNum" sz="quarter" idx="10"/>
          </p:nvPr>
        </p:nvSpPr>
        <p:spPr/>
        <p:txBody>
          <a:bodyPr/>
          <a:lstStyle/>
          <a:p>
            <a:fld id="{ACD93CC5-A9B8-46A1-B8C3-70AA73E05DA2}" type="slidenum">
              <a:rPr kumimoji="1" lang="ja-JP" altLang="en-US" smtClean="0"/>
              <a:t>1</a:t>
            </a:fld>
            <a:endParaRPr kumimoji="1" lang="ja-JP" altLang="en-US"/>
          </a:p>
        </p:txBody>
      </p:sp>
    </p:spTree>
    <p:extLst>
      <p:ext uri="{BB962C8B-B14F-4D97-AF65-F5344CB8AC3E}">
        <p14:creationId xmlns:p14="http://schemas.microsoft.com/office/powerpoint/2010/main" val="99378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9/22/2017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515871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9/22/2017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55172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9/22/2017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4829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9/22/2017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04880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smtClean="0"/>
              <a:t>9/22/2017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01440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9/22/2017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75215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9/22/2017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601266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9/22/2017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25992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9/22/2017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1379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9/22/2017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9020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9/22/2017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844309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580737"/>
            <a:ext cx="6706433" cy="210832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4571" y="2903673"/>
            <a:ext cx="6706433" cy="69208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4571" y="10109836"/>
            <a:ext cx="1749504" cy="580735"/>
          </a:xfrm>
          <a:prstGeom prst="rect">
            <a:avLst/>
          </a:prstGeom>
        </p:spPr>
        <p:txBody>
          <a:bodyPr vert="horz" lIns="91440" tIns="45720" rIns="91440" bIns="45720" rtlCol="0" anchor="ctr"/>
          <a:lstStyle>
            <a:lvl1pPr algn="l">
              <a:defRPr sz="1020">
                <a:solidFill>
                  <a:schemeClr val="tx1">
                    <a:tint val="75000"/>
                  </a:schemeClr>
                </a:solidFill>
              </a:defRPr>
            </a:lvl1pPr>
          </a:lstStyle>
          <a:p>
            <a:fld id="{C764DE79-268F-4C1A-8933-263129D2AF90}" type="datetimeFigureOut">
              <a:rPr lang="en-US" smtClean="0"/>
              <a:t>9/22/2017</a:t>
            </a:fld>
            <a:endParaRPr lang="en-US" dirty="0"/>
          </a:p>
        </p:txBody>
      </p:sp>
      <p:sp>
        <p:nvSpPr>
          <p:cNvPr id="5" name="Footer Placeholder 4"/>
          <p:cNvSpPr>
            <a:spLocks noGrp="1"/>
          </p:cNvSpPr>
          <p:nvPr>
            <p:ph type="ftr" sz="quarter" idx="3"/>
          </p:nvPr>
        </p:nvSpPr>
        <p:spPr>
          <a:xfrm>
            <a:off x="2575659" y="10109836"/>
            <a:ext cx="2624257" cy="580735"/>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91500" y="10109836"/>
            <a:ext cx="1749504" cy="580735"/>
          </a:xfrm>
          <a:prstGeom prst="rect">
            <a:avLst/>
          </a:prstGeom>
        </p:spPr>
        <p:txBody>
          <a:bodyPr vert="horz" lIns="91440" tIns="45720" rIns="91440" bIns="45720" rtlCol="0" anchor="ctr"/>
          <a:lstStyle>
            <a:lvl1pPr algn="r">
              <a:defRPr sz="1020">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17804887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 name="Picture 3" descr="C:\Users\TSUKAMOTO\Desktop\アスクル\セミナー\セミナー②.png"/>
          <p:cNvPicPr>
            <a:picLocks noChangeAspect="1" noChangeArrowheads="1"/>
          </p:cNvPicPr>
          <p:nvPr/>
        </p:nvPicPr>
        <p:blipFill rotWithShape="1">
          <a:blip r:embed="rId3">
            <a:extLst>
              <a:ext uri="{28A0092B-C50C-407E-A947-70E740481C1C}">
                <a14:useLocalDpi xmlns:a14="http://schemas.microsoft.com/office/drawing/2010/main" val="0"/>
              </a:ext>
            </a:extLst>
          </a:blip>
          <a:srcRect t="81681"/>
          <a:stretch/>
        </p:blipFill>
        <p:spPr bwMode="auto">
          <a:xfrm>
            <a:off x="-2" y="8273405"/>
            <a:ext cx="7775575" cy="263523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3" descr="C:\Users\TSUKAMOTO\Desktop\アスクル\セミナー\セミナー②.png"/>
          <p:cNvPicPr>
            <a:picLocks noChangeAspect="1" noChangeArrowheads="1"/>
          </p:cNvPicPr>
          <p:nvPr/>
        </p:nvPicPr>
        <p:blipFill rotWithShape="1">
          <a:blip r:embed="rId3">
            <a:extLst>
              <a:ext uri="{28A0092B-C50C-407E-A947-70E740481C1C}">
                <a14:useLocalDpi xmlns:a14="http://schemas.microsoft.com/office/drawing/2010/main" val="0"/>
              </a:ext>
            </a:extLst>
          </a:blip>
          <a:srcRect b="96676"/>
          <a:stretch/>
        </p:blipFill>
        <p:spPr bwMode="auto">
          <a:xfrm>
            <a:off x="0" y="-77759"/>
            <a:ext cx="7775575" cy="362608"/>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1487130" y="664794"/>
            <a:ext cx="184731" cy="461665"/>
          </a:xfrm>
          <a:prstGeom prst="rect">
            <a:avLst/>
          </a:prstGeom>
        </p:spPr>
        <p:txBody>
          <a:bodyPr wrap="none">
            <a:spAutoFit/>
          </a:bodyPr>
          <a:lstStyle/>
          <a:p>
            <a:endParaRPr lang="ja-JP" altLang="en-US" sz="2400" b="1" dirty="0">
              <a:solidFill>
                <a:schemeClr val="accent5">
                  <a:lumMod val="50000"/>
                </a:schemeClr>
              </a:solidFill>
              <a:latin typeface="小塚ゴシック Pro B" pitchFamily="34" charset="-128"/>
              <a:ea typeface="小塚ゴシック Pro B" pitchFamily="34" charset="-128"/>
            </a:endParaRPr>
          </a:p>
        </p:txBody>
      </p:sp>
      <p:sp>
        <p:nvSpPr>
          <p:cNvPr id="6" name="正方形/長方形 5"/>
          <p:cNvSpPr/>
          <p:nvPr/>
        </p:nvSpPr>
        <p:spPr>
          <a:xfrm>
            <a:off x="130170" y="645548"/>
            <a:ext cx="7340471" cy="1446550"/>
          </a:xfrm>
          <a:prstGeom prst="rect">
            <a:avLst/>
          </a:prstGeom>
        </p:spPr>
        <p:txBody>
          <a:bodyPr wrap="none">
            <a:spAutoFit/>
          </a:bodyPr>
          <a:lstStyle/>
          <a:p>
            <a:pPr algn="ctr"/>
            <a:r>
              <a:rPr lang="en-US" altLang="ja-JP" sz="4400" b="1" dirty="0">
                <a:solidFill>
                  <a:schemeClr val="accent5">
                    <a:lumMod val="50000"/>
                  </a:schemeClr>
                </a:solidFill>
                <a:latin typeface="小塚ゴシック Pro B" pitchFamily="34" charset="-128"/>
                <a:ea typeface="小塚ゴシック Pro B" pitchFamily="34" charset="-128"/>
              </a:rPr>
              <a:t>『</a:t>
            </a:r>
            <a:r>
              <a:rPr lang="ja-JP" altLang="en-US" sz="4400" b="1" dirty="0">
                <a:solidFill>
                  <a:schemeClr val="accent5">
                    <a:lumMod val="50000"/>
                  </a:schemeClr>
                </a:solidFill>
                <a:latin typeface="小塚ゴシック Pro B" pitchFamily="34" charset="-128"/>
                <a:ea typeface="小塚ゴシック Pro B" pitchFamily="34" charset="-128"/>
              </a:rPr>
              <a:t>新生児フィジカルアセスメント</a:t>
            </a:r>
          </a:p>
          <a:p>
            <a:pPr algn="ctr"/>
            <a:r>
              <a:rPr lang="ja-JP" altLang="en-US" sz="4400" b="1" dirty="0">
                <a:solidFill>
                  <a:schemeClr val="accent5">
                    <a:lumMod val="50000"/>
                  </a:schemeClr>
                </a:solidFill>
                <a:latin typeface="小塚ゴシック Pro B" pitchFamily="34" charset="-128"/>
                <a:ea typeface="小塚ゴシック Pro B" pitchFamily="34" charset="-128"/>
              </a:rPr>
              <a:t>～赤ちゃんのココロを聴く～</a:t>
            </a:r>
            <a:r>
              <a:rPr lang="en-US" altLang="ja-JP" sz="4400" b="1" dirty="0">
                <a:solidFill>
                  <a:schemeClr val="accent5">
                    <a:lumMod val="50000"/>
                  </a:schemeClr>
                </a:solidFill>
                <a:latin typeface="小塚ゴシック Pro B" pitchFamily="34" charset="-128"/>
                <a:ea typeface="小塚ゴシック Pro B" pitchFamily="34" charset="-128"/>
              </a:rPr>
              <a:t>』</a:t>
            </a:r>
          </a:p>
        </p:txBody>
      </p:sp>
      <p:sp>
        <p:nvSpPr>
          <p:cNvPr id="7" name="正方形/長方形 6"/>
          <p:cNvSpPr/>
          <p:nvPr/>
        </p:nvSpPr>
        <p:spPr>
          <a:xfrm>
            <a:off x="190891" y="265432"/>
            <a:ext cx="6123235" cy="461665"/>
          </a:xfrm>
          <a:prstGeom prst="rect">
            <a:avLst/>
          </a:prstGeom>
        </p:spPr>
        <p:txBody>
          <a:bodyPr wrap="square">
            <a:spAutoFit/>
          </a:bodyPr>
          <a:lstStyle/>
          <a:p>
            <a:r>
              <a:rPr lang="ja-JP" altLang="en-US" sz="2400" b="1" dirty="0">
                <a:solidFill>
                  <a:srgbClr val="FF0000"/>
                </a:solidFill>
                <a:latin typeface="小塚ゴシック Pro B" pitchFamily="34" charset="-128"/>
                <a:ea typeface="小塚ゴシック Pro B" pitchFamily="34" charset="-128"/>
              </a:rPr>
              <a:t>赤</a:t>
            </a:r>
            <a:r>
              <a:rPr lang="ja-JP" altLang="en-US" sz="2400" b="1" dirty="0" smtClean="0">
                <a:solidFill>
                  <a:srgbClr val="FF0000"/>
                </a:solidFill>
                <a:latin typeface="小塚ゴシック Pro B" pitchFamily="34" charset="-128"/>
                <a:ea typeface="小塚ゴシック Pro B" pitchFamily="34" charset="-128"/>
              </a:rPr>
              <a:t>ちゃんのプロとして明日からすぐに使える</a:t>
            </a:r>
            <a:endParaRPr lang="ja-JP" altLang="en-US" sz="2400" b="1" dirty="0">
              <a:solidFill>
                <a:srgbClr val="FF0000"/>
              </a:solidFill>
              <a:latin typeface="小塚ゴシック Pro B" pitchFamily="34" charset="-128"/>
              <a:ea typeface="小塚ゴシック Pro B" pitchFamily="34" charset="-128"/>
            </a:endParaRPr>
          </a:p>
        </p:txBody>
      </p:sp>
      <p:pic>
        <p:nvPicPr>
          <p:cNvPr id="1033" name="Picture 9" descr="C:\Users\TSUKAMOTO\Desktop\アスクル\セミナー\青.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7477" y="2157364"/>
            <a:ext cx="7008886" cy="2237385"/>
          </a:xfrm>
          <a:prstGeom prst="rect">
            <a:avLst/>
          </a:prstGeom>
          <a:noFill/>
          <a:extLst>
            <a:ext uri="{909E8E84-426E-40DD-AFC4-6F175D3DCCD1}">
              <a14:hiddenFill xmlns:a14="http://schemas.microsoft.com/office/drawing/2010/main">
                <a:solidFill>
                  <a:srgbClr val="FFFFFF"/>
                </a:solidFill>
              </a14:hiddenFill>
            </a:ext>
          </a:extLst>
        </p:spPr>
      </p:pic>
      <p:sp>
        <p:nvSpPr>
          <p:cNvPr id="19" name="正方形/長方形 18"/>
          <p:cNvSpPr/>
          <p:nvPr/>
        </p:nvSpPr>
        <p:spPr>
          <a:xfrm>
            <a:off x="861320" y="5887354"/>
            <a:ext cx="6021200" cy="461665"/>
          </a:xfrm>
          <a:prstGeom prst="rect">
            <a:avLst/>
          </a:prstGeom>
        </p:spPr>
        <p:txBody>
          <a:bodyPr wrap="none">
            <a:spAutoFit/>
          </a:bodyPr>
          <a:lstStyle/>
          <a:p>
            <a:r>
              <a:rPr lang="ja-JP" altLang="en-US" sz="1600" b="1" dirty="0" smtClean="0">
                <a:latin typeface="小塚ゴシック Pro B" pitchFamily="34" charset="-128"/>
                <a:ea typeface="小塚ゴシック Pro B" pitchFamily="34" charset="-128"/>
              </a:rPr>
              <a:t>国立病院機構</a:t>
            </a:r>
            <a:r>
              <a:rPr lang="ja-JP" altLang="en-US" sz="2400" b="1" dirty="0" smtClean="0">
                <a:latin typeface="小塚ゴシック Pro B" pitchFamily="34" charset="-128"/>
                <a:ea typeface="小塚ゴシック Pro B" pitchFamily="34" charset="-128"/>
              </a:rPr>
              <a:t>　長良医療センター　</a:t>
            </a:r>
            <a:r>
              <a:rPr lang="ja-JP" altLang="en-US" sz="1800" b="1" dirty="0" smtClean="0">
                <a:latin typeface="小塚ゴシック Pro B" pitchFamily="34" charset="-128"/>
                <a:ea typeface="小塚ゴシック Pro B" pitchFamily="34" charset="-128"/>
              </a:rPr>
              <a:t>岐阜市長良</a:t>
            </a:r>
            <a:r>
              <a:rPr lang="en-US" altLang="ja-JP" sz="1800" b="1" dirty="0" smtClean="0">
                <a:latin typeface="小塚ゴシック Pro B" pitchFamily="34" charset="-128"/>
                <a:ea typeface="小塚ゴシック Pro B" pitchFamily="34" charset="-128"/>
              </a:rPr>
              <a:t>1300-7</a:t>
            </a:r>
            <a:endParaRPr lang="ja-JP" altLang="en-US" sz="1800" b="1" dirty="0">
              <a:latin typeface="小塚ゴシック Pro B" pitchFamily="34" charset="-128"/>
              <a:ea typeface="小塚ゴシック Pro B" pitchFamily="34" charset="-128"/>
            </a:endParaRPr>
          </a:p>
        </p:txBody>
      </p:sp>
      <p:sp>
        <p:nvSpPr>
          <p:cNvPr id="26" name="正方形/長方形 25"/>
          <p:cNvSpPr/>
          <p:nvPr/>
        </p:nvSpPr>
        <p:spPr>
          <a:xfrm>
            <a:off x="1136285" y="7792772"/>
            <a:ext cx="4411785" cy="461665"/>
          </a:xfrm>
          <a:prstGeom prst="rect">
            <a:avLst/>
          </a:prstGeom>
        </p:spPr>
        <p:txBody>
          <a:bodyPr wrap="none">
            <a:spAutoFit/>
          </a:bodyPr>
          <a:lstStyle/>
          <a:p>
            <a:r>
              <a:rPr lang="ja-JP" altLang="en-US" sz="2400" b="1" dirty="0" smtClean="0">
                <a:latin typeface="小塚ゴシック Pro B" pitchFamily="34" charset="-128"/>
                <a:ea typeface="小塚ゴシック Pro B" pitchFamily="34" charset="-128"/>
              </a:rPr>
              <a:t>一般社団法人　岐阜県助産師会</a:t>
            </a:r>
            <a:endParaRPr lang="ja-JP" altLang="en-US" sz="2400" b="1" dirty="0">
              <a:latin typeface="小塚ゴシック Pro B" pitchFamily="34" charset="-128"/>
              <a:ea typeface="小塚ゴシック Pro B" pitchFamily="34" charset="-128"/>
            </a:endParaRPr>
          </a:p>
        </p:txBody>
      </p:sp>
      <p:sp>
        <p:nvSpPr>
          <p:cNvPr id="35" name="正方形/長方形 34"/>
          <p:cNvSpPr/>
          <p:nvPr/>
        </p:nvSpPr>
        <p:spPr>
          <a:xfrm>
            <a:off x="1645214" y="9330725"/>
            <a:ext cx="5825427" cy="646331"/>
          </a:xfrm>
          <a:prstGeom prst="rect">
            <a:avLst/>
          </a:prstGeom>
        </p:spPr>
        <p:txBody>
          <a:bodyPr wrap="square">
            <a:spAutoFit/>
          </a:bodyPr>
          <a:lstStyle/>
          <a:p>
            <a:r>
              <a:rPr lang="ja-JP" altLang="en-US" sz="3600" b="1" dirty="0" smtClean="0">
                <a:solidFill>
                  <a:schemeClr val="bg1"/>
                </a:solidFill>
                <a:latin typeface="小塚ゴシック Pro H" pitchFamily="34" charset="-128"/>
                <a:ea typeface="小塚ゴシック Pro H" pitchFamily="34" charset="-128"/>
              </a:rPr>
              <a:t>ｇ</a:t>
            </a:r>
            <a:r>
              <a:rPr lang="ja-JP" altLang="en-US" sz="3600" b="1" dirty="0">
                <a:solidFill>
                  <a:schemeClr val="bg1"/>
                </a:solidFill>
                <a:latin typeface="小塚ゴシック Pro H" pitchFamily="34" charset="-128"/>
                <a:ea typeface="小塚ゴシック Pro H" pitchFamily="34" charset="-128"/>
              </a:rPr>
              <a:t>ｉ</a:t>
            </a:r>
            <a:r>
              <a:rPr lang="ja-JP" altLang="en-US" sz="3600" b="1" dirty="0" smtClean="0">
                <a:solidFill>
                  <a:schemeClr val="bg1"/>
                </a:solidFill>
                <a:latin typeface="小塚ゴシック Pro H" pitchFamily="34" charset="-128"/>
                <a:ea typeface="小塚ゴシック Pro H" pitchFamily="34" charset="-128"/>
              </a:rPr>
              <a:t>ｆｕｋｙｏｕｉｋｕ＠ｇｍａｉｌ</a:t>
            </a:r>
            <a:r>
              <a:rPr lang="en-US" altLang="ja-JP" sz="3600" b="1" dirty="0" smtClean="0">
                <a:solidFill>
                  <a:schemeClr val="bg1"/>
                </a:solidFill>
                <a:latin typeface="小塚ゴシック Pro H" pitchFamily="34" charset="-128"/>
                <a:ea typeface="小塚ゴシック Pro H" pitchFamily="34" charset="-128"/>
              </a:rPr>
              <a:t>.</a:t>
            </a:r>
            <a:r>
              <a:rPr lang="ja-JP" altLang="en-US" sz="3600" b="1" dirty="0" smtClean="0">
                <a:solidFill>
                  <a:schemeClr val="bg1"/>
                </a:solidFill>
                <a:latin typeface="小塚ゴシック Pro H" pitchFamily="34" charset="-128"/>
                <a:ea typeface="小塚ゴシック Pro H" pitchFamily="34" charset="-128"/>
              </a:rPr>
              <a:t>ｃｏｍ</a:t>
            </a:r>
            <a:endParaRPr lang="ja-JP" altLang="en-US" sz="3600" b="1" dirty="0">
              <a:solidFill>
                <a:schemeClr val="bg1"/>
              </a:solidFill>
              <a:latin typeface="小塚ゴシック Pro H" pitchFamily="34" charset="-128"/>
              <a:ea typeface="小塚ゴシック Pro H" pitchFamily="34" charset="-128"/>
            </a:endParaRPr>
          </a:p>
        </p:txBody>
      </p:sp>
      <p:sp>
        <p:nvSpPr>
          <p:cNvPr id="5" name="正方形/長方形 4"/>
          <p:cNvSpPr/>
          <p:nvPr/>
        </p:nvSpPr>
        <p:spPr>
          <a:xfrm>
            <a:off x="192493" y="5493199"/>
            <a:ext cx="697627" cy="401007"/>
          </a:xfrm>
          <a:prstGeom prst="rect">
            <a:avLst/>
          </a:prstGeom>
          <a:solidFill>
            <a:schemeClr val="tx1"/>
          </a:solidFill>
          <a:ln>
            <a:solidFill>
              <a:schemeClr val="tx1"/>
            </a:solidFill>
          </a:ln>
        </p:spPr>
        <p:txBody>
          <a:bodyPr wrap="none">
            <a:spAutoFit/>
          </a:bodyPr>
          <a:lstStyle/>
          <a:p>
            <a:pPr algn="ctr"/>
            <a:r>
              <a:rPr lang="ja-JP" altLang="en-US" sz="2000" b="1" dirty="0">
                <a:solidFill>
                  <a:schemeClr val="bg1"/>
                </a:solidFill>
                <a:latin typeface="小塚ゴシック Pro B" pitchFamily="34" charset="-128"/>
                <a:ea typeface="小塚ゴシック Pro B" pitchFamily="34" charset="-128"/>
              </a:rPr>
              <a:t>日時</a:t>
            </a:r>
          </a:p>
        </p:txBody>
      </p:sp>
      <p:sp>
        <p:nvSpPr>
          <p:cNvPr id="39" name="正方形/長方形 38"/>
          <p:cNvSpPr/>
          <p:nvPr/>
        </p:nvSpPr>
        <p:spPr>
          <a:xfrm>
            <a:off x="202189" y="5935439"/>
            <a:ext cx="697628" cy="401007"/>
          </a:xfrm>
          <a:prstGeom prst="rect">
            <a:avLst/>
          </a:prstGeom>
          <a:solidFill>
            <a:schemeClr val="tx1"/>
          </a:solidFill>
          <a:ln>
            <a:solidFill>
              <a:schemeClr val="tx1"/>
            </a:solidFill>
          </a:ln>
        </p:spPr>
        <p:txBody>
          <a:bodyPr wrap="none">
            <a:spAutoFit/>
          </a:bodyPr>
          <a:lstStyle/>
          <a:p>
            <a:pPr algn="ctr"/>
            <a:r>
              <a:rPr lang="ja-JP" altLang="en-US" sz="2000" b="1" dirty="0">
                <a:solidFill>
                  <a:schemeClr val="bg1"/>
                </a:solidFill>
                <a:latin typeface="小塚ゴシック Pro B" pitchFamily="34" charset="-128"/>
                <a:ea typeface="小塚ゴシック Pro B" pitchFamily="34" charset="-128"/>
              </a:rPr>
              <a:t>会場</a:t>
            </a:r>
          </a:p>
        </p:txBody>
      </p:sp>
      <p:sp>
        <p:nvSpPr>
          <p:cNvPr id="40" name="正方形/長方形 39"/>
          <p:cNvSpPr/>
          <p:nvPr/>
        </p:nvSpPr>
        <p:spPr>
          <a:xfrm>
            <a:off x="218460" y="7793653"/>
            <a:ext cx="697628" cy="401007"/>
          </a:xfrm>
          <a:prstGeom prst="rect">
            <a:avLst/>
          </a:prstGeom>
          <a:solidFill>
            <a:schemeClr val="tx1"/>
          </a:solidFill>
          <a:ln>
            <a:solidFill>
              <a:schemeClr val="tx1"/>
            </a:solidFill>
          </a:ln>
        </p:spPr>
        <p:txBody>
          <a:bodyPr wrap="none">
            <a:spAutoFit/>
          </a:bodyPr>
          <a:lstStyle/>
          <a:p>
            <a:pPr algn="ctr"/>
            <a:r>
              <a:rPr lang="ja-JP" altLang="en-US" sz="2000" b="1" dirty="0">
                <a:solidFill>
                  <a:schemeClr val="bg1"/>
                </a:solidFill>
                <a:latin typeface="小塚ゴシック Pro B" pitchFamily="34" charset="-128"/>
                <a:ea typeface="小塚ゴシック Pro B" pitchFamily="34" charset="-128"/>
              </a:rPr>
              <a:t>主催</a:t>
            </a:r>
          </a:p>
        </p:txBody>
      </p:sp>
      <p:sp>
        <p:nvSpPr>
          <p:cNvPr id="36" name="正方形/長方形 35"/>
          <p:cNvSpPr/>
          <p:nvPr/>
        </p:nvSpPr>
        <p:spPr>
          <a:xfrm>
            <a:off x="438258" y="10128169"/>
            <a:ext cx="1048871" cy="461665"/>
          </a:xfrm>
          <a:prstGeom prst="rect">
            <a:avLst/>
          </a:prstGeom>
          <a:solidFill>
            <a:schemeClr val="bg1"/>
          </a:solidFill>
          <a:ln>
            <a:solidFill>
              <a:schemeClr val="bg1"/>
            </a:solidFill>
          </a:ln>
        </p:spPr>
        <p:txBody>
          <a:bodyPr wrap="square">
            <a:spAutoFit/>
          </a:bodyPr>
          <a:lstStyle/>
          <a:p>
            <a:pPr algn="ctr">
              <a:spcBef>
                <a:spcPts val="600"/>
              </a:spcBef>
            </a:pPr>
            <a:r>
              <a:rPr lang="ja-JP" altLang="en-US" sz="2400" b="1" dirty="0" smtClean="0">
                <a:solidFill>
                  <a:schemeClr val="accent5">
                    <a:lumMod val="50000"/>
                  </a:schemeClr>
                </a:solidFill>
                <a:latin typeface="小塚ゴシック Pro B" pitchFamily="34" charset="-128"/>
                <a:ea typeface="小塚ゴシック Pro B" pitchFamily="34" charset="-128"/>
              </a:rPr>
              <a:t>ＦＡ</a:t>
            </a:r>
            <a:r>
              <a:rPr lang="ja-JP" altLang="en-US" sz="2400" b="1" dirty="0">
                <a:solidFill>
                  <a:schemeClr val="accent5">
                    <a:lumMod val="50000"/>
                  </a:schemeClr>
                </a:solidFill>
                <a:latin typeface="小塚ゴシック Pro B" pitchFamily="34" charset="-128"/>
                <a:ea typeface="小塚ゴシック Pro B" pitchFamily="34" charset="-128"/>
              </a:rPr>
              <a:t>Ｘ</a:t>
            </a:r>
          </a:p>
        </p:txBody>
      </p:sp>
      <p:sp>
        <p:nvSpPr>
          <p:cNvPr id="41" name="正方形/長方形 40"/>
          <p:cNvSpPr/>
          <p:nvPr/>
        </p:nvSpPr>
        <p:spPr>
          <a:xfrm>
            <a:off x="1686716" y="9990549"/>
            <a:ext cx="2973891" cy="646331"/>
          </a:xfrm>
          <a:prstGeom prst="rect">
            <a:avLst/>
          </a:prstGeom>
        </p:spPr>
        <p:txBody>
          <a:bodyPr wrap="none">
            <a:spAutoFit/>
          </a:bodyPr>
          <a:lstStyle/>
          <a:p>
            <a:r>
              <a:rPr lang="en-US" altLang="ja-JP" sz="3600" b="1" dirty="0" smtClean="0">
                <a:solidFill>
                  <a:schemeClr val="bg1"/>
                </a:solidFill>
                <a:latin typeface="小塚ゴシック Pro H" pitchFamily="34" charset="-128"/>
                <a:ea typeface="小塚ゴシック Pro H" pitchFamily="34" charset="-128"/>
              </a:rPr>
              <a:t>058-322-530</a:t>
            </a:r>
            <a:r>
              <a:rPr lang="en-US" altLang="ja-JP" sz="3600" b="1" dirty="0">
                <a:solidFill>
                  <a:schemeClr val="bg1"/>
                </a:solidFill>
                <a:latin typeface="小塚ゴシック Pro H" pitchFamily="34" charset="-128"/>
                <a:ea typeface="小塚ゴシック Pro H" pitchFamily="34" charset="-128"/>
              </a:rPr>
              <a:t>5</a:t>
            </a:r>
            <a:endParaRPr lang="ja-JP" altLang="en-US" sz="3600" b="1" dirty="0">
              <a:solidFill>
                <a:schemeClr val="bg1"/>
              </a:solidFill>
              <a:latin typeface="小塚ゴシック Pro H" pitchFamily="34" charset="-128"/>
              <a:ea typeface="小塚ゴシック Pro H" pitchFamily="34" charset="-128"/>
            </a:endParaRPr>
          </a:p>
        </p:txBody>
      </p:sp>
      <p:pic>
        <p:nvPicPr>
          <p:cNvPr id="18" name="Picture 2" descr="C:\Users\TSUKAMOTO\Desktop\アスクル\セミナー\赤丸.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67724" y="7053197"/>
            <a:ext cx="1362722" cy="1426495"/>
          </a:xfrm>
          <a:prstGeom prst="rect">
            <a:avLst/>
          </a:prstGeom>
          <a:noFill/>
          <a:extLst>
            <a:ext uri="{909E8E84-426E-40DD-AFC4-6F175D3DCCD1}">
              <a14:hiddenFill xmlns:a14="http://schemas.microsoft.com/office/drawing/2010/main">
                <a:solidFill>
                  <a:srgbClr val="FFFFFF"/>
                </a:solidFill>
              </a14:hiddenFill>
            </a:ext>
          </a:extLst>
        </p:spPr>
      </p:pic>
      <p:sp>
        <p:nvSpPr>
          <p:cNvPr id="24" name="正方形/長方形 23"/>
          <p:cNvSpPr/>
          <p:nvPr/>
        </p:nvSpPr>
        <p:spPr>
          <a:xfrm>
            <a:off x="6404336" y="7318495"/>
            <a:ext cx="1116011" cy="923330"/>
          </a:xfrm>
          <a:prstGeom prst="rect">
            <a:avLst/>
          </a:prstGeom>
        </p:spPr>
        <p:txBody>
          <a:bodyPr wrap="none">
            <a:spAutoFit/>
          </a:bodyPr>
          <a:lstStyle/>
          <a:p>
            <a:r>
              <a:rPr lang="en-US" altLang="ja-JP" sz="5400" b="1" dirty="0" smtClean="0">
                <a:solidFill>
                  <a:schemeClr val="bg1"/>
                </a:solidFill>
                <a:latin typeface="小塚ゴシック Pro H" pitchFamily="34" charset="-128"/>
                <a:ea typeface="小塚ゴシック Pro H" pitchFamily="34" charset="-128"/>
              </a:rPr>
              <a:t>50</a:t>
            </a:r>
            <a:r>
              <a:rPr lang="ja-JP" altLang="en-US" sz="1800" b="1" dirty="0" smtClean="0">
                <a:solidFill>
                  <a:schemeClr val="bg1"/>
                </a:solidFill>
                <a:latin typeface="小塚ゴシック Pro H" pitchFamily="34" charset="-128"/>
                <a:ea typeface="小塚ゴシック Pro H" pitchFamily="34" charset="-128"/>
              </a:rPr>
              <a:t>名</a:t>
            </a:r>
            <a:endParaRPr lang="ja-JP" altLang="en-US" sz="1800" b="1" dirty="0">
              <a:solidFill>
                <a:schemeClr val="bg1"/>
              </a:solidFill>
              <a:latin typeface="小塚ゴシック Pro H" pitchFamily="34" charset="-128"/>
              <a:ea typeface="小塚ゴシック Pro H" pitchFamily="34" charset="-128"/>
            </a:endParaRPr>
          </a:p>
        </p:txBody>
      </p:sp>
      <p:sp>
        <p:nvSpPr>
          <p:cNvPr id="29" name="正方形/長方形 28"/>
          <p:cNvSpPr/>
          <p:nvPr/>
        </p:nvSpPr>
        <p:spPr>
          <a:xfrm>
            <a:off x="6568142" y="7157535"/>
            <a:ext cx="723552" cy="400110"/>
          </a:xfrm>
          <a:prstGeom prst="rect">
            <a:avLst/>
          </a:prstGeom>
        </p:spPr>
        <p:txBody>
          <a:bodyPr wrap="square">
            <a:spAutoFit/>
          </a:bodyPr>
          <a:lstStyle/>
          <a:p>
            <a:r>
              <a:rPr lang="ja-JP" altLang="en-US" sz="2000" b="1" dirty="0">
                <a:solidFill>
                  <a:schemeClr val="bg1"/>
                </a:solidFill>
                <a:latin typeface="小塚ゴシック Pro B" pitchFamily="34" charset="-128"/>
                <a:ea typeface="小塚ゴシック Pro B" pitchFamily="34" charset="-128"/>
              </a:rPr>
              <a:t>先着</a:t>
            </a:r>
          </a:p>
        </p:txBody>
      </p:sp>
      <p:sp>
        <p:nvSpPr>
          <p:cNvPr id="13" name="正方形/長方形 12"/>
          <p:cNvSpPr/>
          <p:nvPr/>
        </p:nvSpPr>
        <p:spPr>
          <a:xfrm>
            <a:off x="921703" y="5451407"/>
            <a:ext cx="6303144" cy="523220"/>
          </a:xfrm>
          <a:prstGeom prst="rect">
            <a:avLst/>
          </a:prstGeom>
        </p:spPr>
        <p:txBody>
          <a:bodyPr wrap="square">
            <a:spAutoFit/>
          </a:bodyPr>
          <a:lstStyle/>
          <a:p>
            <a:r>
              <a:rPr lang="en-US" altLang="ja-JP" sz="2800" b="1" dirty="0" smtClean="0"/>
              <a:t>2017</a:t>
            </a:r>
            <a:r>
              <a:rPr lang="ja-JP" altLang="en-US" sz="2800" b="1" dirty="0" smtClean="0"/>
              <a:t>年</a:t>
            </a:r>
            <a:r>
              <a:rPr lang="en-US" altLang="zh-TW" sz="2800" b="1" dirty="0" smtClean="0"/>
              <a:t>11</a:t>
            </a:r>
            <a:r>
              <a:rPr lang="zh-TW" altLang="en-US" sz="2800" b="1" dirty="0"/>
              <a:t>月</a:t>
            </a:r>
            <a:r>
              <a:rPr lang="en-US" altLang="zh-TW" sz="2800" b="1" dirty="0" smtClean="0"/>
              <a:t>25</a:t>
            </a:r>
            <a:r>
              <a:rPr lang="zh-TW" altLang="en-US" sz="2800" b="1" dirty="0" smtClean="0"/>
              <a:t>日</a:t>
            </a:r>
            <a:r>
              <a:rPr lang="en-US" altLang="ja-JP" sz="2800" b="1" dirty="0" smtClean="0"/>
              <a:t>(</a:t>
            </a:r>
            <a:r>
              <a:rPr lang="ja-JP" altLang="en-US" sz="2800" b="1" dirty="0" smtClean="0"/>
              <a:t>土</a:t>
            </a:r>
            <a:r>
              <a:rPr lang="en-US" altLang="ja-JP" sz="2800" b="1" dirty="0" smtClean="0"/>
              <a:t>)</a:t>
            </a:r>
            <a:r>
              <a:rPr lang="zh-TW" altLang="en-US" sz="2800" b="1" dirty="0" smtClean="0"/>
              <a:t>   </a:t>
            </a:r>
            <a:r>
              <a:rPr lang="en-US" altLang="zh-TW" sz="2800" b="1" dirty="0"/>
              <a:t>13</a:t>
            </a:r>
            <a:r>
              <a:rPr lang="zh-TW" altLang="en-US" sz="2800" b="1" dirty="0"/>
              <a:t>時半～</a:t>
            </a:r>
            <a:r>
              <a:rPr lang="en-US" altLang="zh-TW" sz="2800" b="1" dirty="0"/>
              <a:t>16</a:t>
            </a:r>
            <a:r>
              <a:rPr lang="zh-TW" altLang="en-US" sz="2800" b="1" dirty="0"/>
              <a:t>時半</a:t>
            </a:r>
          </a:p>
        </p:txBody>
      </p:sp>
      <p:sp>
        <p:nvSpPr>
          <p:cNvPr id="15" name="正方形/長方形 14"/>
          <p:cNvSpPr/>
          <p:nvPr/>
        </p:nvSpPr>
        <p:spPr>
          <a:xfrm>
            <a:off x="851121" y="2253058"/>
            <a:ext cx="6741358" cy="2062103"/>
          </a:xfrm>
          <a:prstGeom prst="rect">
            <a:avLst/>
          </a:prstGeom>
        </p:spPr>
        <p:txBody>
          <a:bodyPr wrap="square">
            <a:spAutoFit/>
          </a:bodyPr>
          <a:lstStyle/>
          <a:p>
            <a:r>
              <a:rPr lang="ja-JP" altLang="en-US" sz="2000" b="1" dirty="0">
                <a:solidFill>
                  <a:schemeClr val="bg1"/>
                </a:solidFill>
              </a:rPr>
              <a:t>新生児蘇生法</a:t>
            </a:r>
            <a:r>
              <a:rPr lang="en-US" altLang="ja-JP" sz="2000" b="1" dirty="0">
                <a:solidFill>
                  <a:schemeClr val="bg1"/>
                </a:solidFill>
              </a:rPr>
              <a:t>2015</a:t>
            </a:r>
            <a:r>
              <a:rPr lang="ja-JP" altLang="en-US" sz="2000" b="1" dirty="0">
                <a:solidFill>
                  <a:schemeClr val="bg1"/>
                </a:solidFill>
              </a:rPr>
              <a:t>アルゴリズムを中心として</a:t>
            </a:r>
            <a:r>
              <a:rPr lang="ja-JP" altLang="en-US" sz="2000" b="1" dirty="0" smtClean="0">
                <a:solidFill>
                  <a:schemeClr val="bg1"/>
                </a:solidFill>
              </a:rPr>
              <a:t>、</a:t>
            </a:r>
            <a:endParaRPr lang="en-US" altLang="ja-JP" sz="2000" b="1" dirty="0" smtClean="0">
              <a:solidFill>
                <a:schemeClr val="bg1"/>
              </a:solidFill>
            </a:endParaRPr>
          </a:p>
          <a:p>
            <a:r>
              <a:rPr lang="ja-JP" altLang="en-US" sz="2000" b="1" dirty="0" smtClean="0">
                <a:solidFill>
                  <a:schemeClr val="bg1"/>
                </a:solidFill>
              </a:rPr>
              <a:t>赤ちゃん</a:t>
            </a:r>
            <a:r>
              <a:rPr lang="ja-JP" altLang="en-US" sz="2000" b="1" dirty="0">
                <a:solidFill>
                  <a:schemeClr val="bg1"/>
                </a:solidFill>
              </a:rPr>
              <a:t>の呼吸や循環に関する訴えを聴きとり</a:t>
            </a:r>
            <a:r>
              <a:rPr lang="ja-JP" altLang="en-US" sz="2000" b="1" dirty="0" smtClean="0">
                <a:solidFill>
                  <a:schemeClr val="bg1"/>
                </a:solidFill>
              </a:rPr>
              <a:t>、</a:t>
            </a:r>
            <a:endParaRPr lang="en-US" altLang="ja-JP" sz="2000" b="1" dirty="0" smtClean="0">
              <a:solidFill>
                <a:schemeClr val="bg1"/>
              </a:solidFill>
            </a:endParaRPr>
          </a:p>
          <a:p>
            <a:r>
              <a:rPr lang="ja-JP" altLang="en-US" sz="2000" b="1" dirty="0" smtClean="0">
                <a:solidFill>
                  <a:schemeClr val="bg1"/>
                </a:solidFill>
              </a:rPr>
              <a:t>対応</a:t>
            </a:r>
            <a:r>
              <a:rPr lang="ja-JP" altLang="en-US" sz="2000" b="1" dirty="0">
                <a:solidFill>
                  <a:schemeClr val="bg1"/>
                </a:solidFill>
              </a:rPr>
              <a:t>するための知識を整理しましょう</a:t>
            </a:r>
            <a:r>
              <a:rPr lang="ja-JP" altLang="en-US" sz="2000" b="1" dirty="0" smtClean="0">
                <a:solidFill>
                  <a:schemeClr val="bg1"/>
                </a:solidFill>
              </a:rPr>
              <a:t>。</a:t>
            </a:r>
            <a:endParaRPr lang="en-US" altLang="ja-JP" sz="2000" b="1" dirty="0" smtClean="0">
              <a:solidFill>
                <a:schemeClr val="bg1"/>
              </a:solidFill>
            </a:endParaRPr>
          </a:p>
          <a:p>
            <a:r>
              <a:rPr lang="ja-JP" altLang="en-US" sz="2000" b="1" dirty="0" smtClean="0">
                <a:solidFill>
                  <a:schemeClr val="bg1"/>
                </a:solidFill>
              </a:rPr>
              <a:t>生まれて</a:t>
            </a:r>
            <a:r>
              <a:rPr lang="ja-JP" altLang="en-US" sz="2000" b="1" dirty="0">
                <a:solidFill>
                  <a:schemeClr val="bg1"/>
                </a:solidFill>
              </a:rPr>
              <a:t>から</a:t>
            </a:r>
            <a:r>
              <a:rPr lang="en-US" altLang="ja-JP" sz="2000" b="1" dirty="0">
                <a:solidFill>
                  <a:schemeClr val="bg1"/>
                </a:solidFill>
              </a:rPr>
              <a:t>2</a:t>
            </a:r>
            <a:r>
              <a:rPr lang="ja-JP" altLang="en-US" sz="2000" b="1" dirty="0">
                <a:solidFill>
                  <a:schemeClr val="bg1"/>
                </a:solidFill>
              </a:rPr>
              <a:t>時間の赤ちゃんの見方がかわるはず</a:t>
            </a:r>
            <a:r>
              <a:rPr lang="ja-JP" altLang="en-US" sz="2000" b="1" dirty="0" smtClean="0">
                <a:solidFill>
                  <a:schemeClr val="bg1"/>
                </a:solidFill>
              </a:rPr>
              <a:t>！</a:t>
            </a:r>
            <a:endParaRPr lang="ja-JP" altLang="en-US" sz="2000" b="1" dirty="0">
              <a:solidFill>
                <a:schemeClr val="bg1"/>
              </a:solidFill>
            </a:endParaRPr>
          </a:p>
          <a:p>
            <a:r>
              <a:rPr lang="ja-JP" altLang="en-US" sz="1600" dirty="0">
                <a:solidFill>
                  <a:schemeClr val="bg1"/>
                </a:solidFill>
              </a:rPr>
              <a:t>なお、昨年</a:t>
            </a:r>
            <a:r>
              <a:rPr lang="en-US" altLang="ja-JP" sz="1600" dirty="0">
                <a:solidFill>
                  <a:schemeClr val="bg1"/>
                </a:solidFill>
              </a:rPr>
              <a:t>5</a:t>
            </a:r>
            <a:r>
              <a:rPr lang="ja-JP" altLang="en-US" sz="1600" dirty="0">
                <a:solidFill>
                  <a:schemeClr val="bg1"/>
                </a:solidFill>
              </a:rPr>
              <a:t>月の岐阜県看護協会のフィジカルアセスメントセミナー</a:t>
            </a:r>
            <a:r>
              <a:rPr lang="ja-JP" altLang="en-US" sz="1600" dirty="0" smtClean="0">
                <a:solidFill>
                  <a:schemeClr val="bg1"/>
                </a:solidFill>
              </a:rPr>
              <a:t>を</a:t>
            </a:r>
            <a:endParaRPr lang="en-US" altLang="ja-JP" sz="1600" dirty="0" smtClean="0">
              <a:solidFill>
                <a:schemeClr val="bg1"/>
              </a:solidFill>
            </a:endParaRPr>
          </a:p>
          <a:p>
            <a:r>
              <a:rPr lang="ja-JP" altLang="en-US" sz="1600" dirty="0" smtClean="0">
                <a:solidFill>
                  <a:schemeClr val="bg1"/>
                </a:solidFill>
              </a:rPr>
              <a:t>はじめ</a:t>
            </a:r>
            <a:r>
              <a:rPr lang="ja-JP" altLang="en-US" sz="1600" dirty="0">
                <a:solidFill>
                  <a:schemeClr val="bg1"/>
                </a:solidFill>
              </a:rPr>
              <a:t>とする</a:t>
            </a:r>
            <a:r>
              <a:rPr lang="ja-JP" altLang="en-US" sz="1600" dirty="0" smtClean="0">
                <a:solidFill>
                  <a:schemeClr val="bg1"/>
                </a:solidFill>
              </a:rPr>
              <a:t>寺澤先生の</a:t>
            </a:r>
            <a:r>
              <a:rPr lang="en-US" altLang="ja-JP" sz="1600" dirty="0">
                <a:solidFill>
                  <a:schemeClr val="bg1"/>
                </a:solidFill>
              </a:rPr>
              <a:t>8</a:t>
            </a:r>
            <a:r>
              <a:rPr lang="ja-JP" altLang="en-US" sz="1600" dirty="0">
                <a:solidFill>
                  <a:schemeClr val="bg1"/>
                </a:solidFill>
              </a:rPr>
              <a:t>時間、もしくは</a:t>
            </a:r>
            <a:r>
              <a:rPr lang="en-US" altLang="ja-JP" sz="1600" dirty="0">
                <a:solidFill>
                  <a:schemeClr val="bg1"/>
                </a:solidFill>
              </a:rPr>
              <a:t>6</a:t>
            </a:r>
            <a:r>
              <a:rPr lang="ja-JP" altLang="en-US" sz="1600" dirty="0">
                <a:solidFill>
                  <a:schemeClr val="bg1"/>
                </a:solidFill>
              </a:rPr>
              <a:t>時間セミナーを受講された方</a:t>
            </a:r>
            <a:r>
              <a:rPr lang="ja-JP" altLang="en-US" sz="1600" dirty="0" smtClean="0">
                <a:solidFill>
                  <a:schemeClr val="bg1"/>
                </a:solidFill>
              </a:rPr>
              <a:t>は</a:t>
            </a:r>
            <a:endParaRPr lang="en-US" altLang="ja-JP" sz="1600" dirty="0" smtClean="0">
              <a:solidFill>
                <a:schemeClr val="bg1"/>
              </a:solidFill>
            </a:endParaRPr>
          </a:p>
          <a:p>
            <a:r>
              <a:rPr lang="ja-JP" altLang="en-US" sz="1600" dirty="0" smtClean="0">
                <a:solidFill>
                  <a:schemeClr val="bg1"/>
                </a:solidFill>
              </a:rPr>
              <a:t>内容</a:t>
            </a:r>
            <a:r>
              <a:rPr lang="ja-JP" altLang="en-US" sz="1600" dirty="0">
                <a:solidFill>
                  <a:schemeClr val="bg1"/>
                </a:solidFill>
              </a:rPr>
              <a:t>が重複します。</a:t>
            </a:r>
          </a:p>
        </p:txBody>
      </p:sp>
      <p:sp>
        <p:nvSpPr>
          <p:cNvPr id="47" name="正方形/長方形 46"/>
          <p:cNvSpPr/>
          <p:nvPr/>
        </p:nvSpPr>
        <p:spPr>
          <a:xfrm>
            <a:off x="190891" y="4444552"/>
            <a:ext cx="700833" cy="400110"/>
          </a:xfrm>
          <a:prstGeom prst="rect">
            <a:avLst/>
          </a:prstGeom>
          <a:solidFill>
            <a:schemeClr val="tx1"/>
          </a:solidFill>
          <a:ln>
            <a:solidFill>
              <a:schemeClr val="tx1"/>
            </a:solidFill>
          </a:ln>
        </p:spPr>
        <p:txBody>
          <a:bodyPr wrap="none">
            <a:spAutoFit/>
          </a:bodyPr>
          <a:lstStyle/>
          <a:p>
            <a:pPr algn="ctr"/>
            <a:r>
              <a:rPr lang="ja-JP" altLang="en-US" sz="2000" b="1" dirty="0">
                <a:solidFill>
                  <a:schemeClr val="bg1"/>
                </a:solidFill>
                <a:latin typeface="小塚ゴシック Pro B" pitchFamily="34" charset="-128"/>
                <a:ea typeface="小塚ゴシック Pro B" pitchFamily="34" charset="-128"/>
              </a:rPr>
              <a:t>講師</a:t>
            </a:r>
          </a:p>
        </p:txBody>
      </p:sp>
      <p:sp>
        <p:nvSpPr>
          <p:cNvPr id="43" name="テキスト ボックス 42"/>
          <p:cNvSpPr txBox="1"/>
          <p:nvPr/>
        </p:nvSpPr>
        <p:spPr>
          <a:xfrm>
            <a:off x="826295" y="4292360"/>
            <a:ext cx="6920484" cy="1138773"/>
          </a:xfrm>
          <a:prstGeom prst="rect">
            <a:avLst/>
          </a:prstGeom>
          <a:noFill/>
        </p:spPr>
        <p:txBody>
          <a:bodyPr wrap="none" rtlCol="0">
            <a:spAutoFit/>
          </a:bodyPr>
          <a:lstStyle/>
          <a:p>
            <a:r>
              <a:rPr kumimoji="1" lang="ja-JP" altLang="en-US" sz="3600" b="1" dirty="0" smtClean="0"/>
              <a:t>寺澤大祐先生</a:t>
            </a:r>
            <a:r>
              <a:rPr kumimoji="1" lang="ja-JP" altLang="en-US" dirty="0" smtClean="0"/>
              <a:t>　</a:t>
            </a:r>
            <a:endParaRPr lang="ja-JP" altLang="en-US" sz="2000" b="1" dirty="0">
              <a:latin typeface="小塚ゴシック Pro B" pitchFamily="34" charset="-128"/>
              <a:ea typeface="小塚ゴシック Pro B" pitchFamily="34" charset="-128"/>
            </a:endParaRPr>
          </a:p>
          <a:p>
            <a:r>
              <a:rPr lang="ja-JP" altLang="en-US" sz="1600" dirty="0"/>
              <a:t>国立病院機構　長良医療</a:t>
            </a:r>
            <a:r>
              <a:rPr lang="ja-JP" altLang="en-US" sz="1600" dirty="0" smtClean="0"/>
              <a:t>センター　</a:t>
            </a:r>
            <a:r>
              <a:rPr lang="ja-JP" altLang="en-US" sz="1600" dirty="0" smtClean="0"/>
              <a:t>新生児科</a:t>
            </a:r>
            <a:r>
              <a:rPr lang="ja-JP" altLang="en-US" sz="1600" dirty="0" smtClean="0"/>
              <a:t>医長</a:t>
            </a:r>
            <a:r>
              <a:rPr kumimoji="1" lang="ja-JP" altLang="en-US" sz="1600" dirty="0" smtClean="0"/>
              <a:t>　</a:t>
            </a:r>
            <a:endParaRPr kumimoji="1" lang="en-US" altLang="ja-JP" sz="1600" dirty="0" smtClean="0"/>
          </a:p>
          <a:p>
            <a:r>
              <a:rPr kumimoji="1" lang="ja-JP" altLang="en-US" sz="1600" dirty="0" smtClean="0"/>
              <a:t>日本小児科学会</a:t>
            </a:r>
            <a:r>
              <a:rPr kumimoji="1" lang="ja-JP" altLang="en-US" sz="1600" dirty="0" smtClean="0"/>
              <a:t>専門医・指導医</a:t>
            </a:r>
            <a:r>
              <a:rPr kumimoji="1" lang="ja-JP" altLang="en-US" sz="1600" dirty="0" smtClean="0"/>
              <a:t>　　日本</a:t>
            </a:r>
            <a:r>
              <a:rPr kumimoji="1" lang="ja-JP" altLang="en-US" sz="1600" dirty="0" smtClean="0"/>
              <a:t>周産期・新生児</a:t>
            </a:r>
            <a:r>
              <a:rPr kumimoji="1" lang="ja-JP" altLang="en-US" sz="1600" dirty="0" smtClean="0"/>
              <a:t>医学会</a:t>
            </a:r>
            <a:r>
              <a:rPr kumimoji="1" lang="ja-JP" altLang="en-US" sz="1600" dirty="0" smtClean="0"/>
              <a:t>専門医・指導医</a:t>
            </a:r>
            <a:endParaRPr kumimoji="1" lang="ja-JP" altLang="en-US" sz="1600" dirty="0"/>
          </a:p>
        </p:txBody>
      </p:sp>
      <p:sp>
        <p:nvSpPr>
          <p:cNvPr id="50" name="正方形/長方形 49"/>
          <p:cNvSpPr/>
          <p:nvPr/>
        </p:nvSpPr>
        <p:spPr>
          <a:xfrm>
            <a:off x="401363" y="9487040"/>
            <a:ext cx="1029449" cy="461665"/>
          </a:xfrm>
          <a:prstGeom prst="rect">
            <a:avLst/>
          </a:prstGeom>
          <a:solidFill>
            <a:schemeClr val="bg1"/>
          </a:solidFill>
          <a:ln>
            <a:solidFill>
              <a:schemeClr val="bg1"/>
            </a:solidFill>
          </a:ln>
        </p:spPr>
        <p:txBody>
          <a:bodyPr wrap="none">
            <a:spAutoFit/>
          </a:bodyPr>
          <a:lstStyle/>
          <a:p>
            <a:pPr algn="ctr">
              <a:spcBef>
                <a:spcPts val="600"/>
              </a:spcBef>
            </a:pPr>
            <a:r>
              <a:rPr lang="ja-JP" altLang="en-US" sz="2400" b="1" dirty="0" smtClean="0">
                <a:solidFill>
                  <a:schemeClr val="accent5">
                    <a:lumMod val="50000"/>
                  </a:schemeClr>
                </a:solidFill>
                <a:latin typeface="小塚ゴシック Pro B" pitchFamily="34" charset="-128"/>
                <a:ea typeface="小塚ゴシック Pro B" pitchFamily="34" charset="-128"/>
              </a:rPr>
              <a:t>Ｅｍａｉ</a:t>
            </a:r>
            <a:r>
              <a:rPr lang="ja-JP" altLang="en-US" sz="2400" b="1" dirty="0">
                <a:solidFill>
                  <a:schemeClr val="accent5">
                    <a:lumMod val="50000"/>
                  </a:schemeClr>
                </a:solidFill>
                <a:latin typeface="小塚ゴシック Pro B" pitchFamily="34" charset="-128"/>
                <a:ea typeface="小塚ゴシック Pro B" pitchFamily="34" charset="-128"/>
              </a:rPr>
              <a:t>ｌ</a:t>
            </a:r>
          </a:p>
        </p:txBody>
      </p:sp>
      <p:sp>
        <p:nvSpPr>
          <p:cNvPr id="45" name="角丸四角形 44"/>
          <p:cNvSpPr/>
          <p:nvPr/>
        </p:nvSpPr>
        <p:spPr>
          <a:xfrm>
            <a:off x="308752" y="8407337"/>
            <a:ext cx="7200783" cy="100095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accent5">
                    <a:lumMod val="75000"/>
                  </a:schemeClr>
                </a:solidFill>
              </a:rPr>
              <a:t>参加</a:t>
            </a:r>
            <a:r>
              <a:rPr lang="ja-JP" altLang="en-US" b="1" dirty="0" smtClean="0">
                <a:solidFill>
                  <a:schemeClr val="accent5">
                    <a:lumMod val="75000"/>
                  </a:schemeClr>
                </a:solidFill>
              </a:rPr>
              <a:t>をご希望の方は下記まで、お名前と助産師会会員の有無と連絡先をご連絡ください。</a:t>
            </a:r>
            <a:r>
              <a:rPr lang="ja-JP" altLang="en-US" b="1" dirty="0" smtClean="0">
                <a:solidFill>
                  <a:srgbClr val="FF0000"/>
                </a:solidFill>
              </a:rPr>
              <a:t>申込期限は</a:t>
            </a:r>
            <a:r>
              <a:rPr lang="en-US" altLang="ja-JP" b="1" dirty="0" smtClean="0">
                <a:solidFill>
                  <a:srgbClr val="FF0000"/>
                </a:solidFill>
              </a:rPr>
              <a:t>11</a:t>
            </a:r>
            <a:r>
              <a:rPr lang="ja-JP" altLang="en-US" b="1" dirty="0" smtClean="0">
                <a:solidFill>
                  <a:srgbClr val="FF0000"/>
                </a:solidFill>
              </a:rPr>
              <a:t>月</a:t>
            </a:r>
            <a:r>
              <a:rPr lang="en-US" altLang="ja-JP" b="1" dirty="0" smtClean="0">
                <a:solidFill>
                  <a:srgbClr val="FF0000"/>
                </a:solidFill>
              </a:rPr>
              <a:t>17</a:t>
            </a:r>
            <a:r>
              <a:rPr lang="ja-JP" altLang="en-US" b="1" dirty="0" smtClean="0">
                <a:solidFill>
                  <a:srgbClr val="FF0000"/>
                </a:solidFill>
              </a:rPr>
              <a:t>日です。</a:t>
            </a:r>
            <a:endParaRPr lang="en-US" altLang="ja-JP" b="1" dirty="0" smtClean="0">
              <a:solidFill>
                <a:srgbClr val="FF0000"/>
              </a:solidFill>
            </a:endParaRPr>
          </a:p>
          <a:p>
            <a:r>
              <a:rPr kumimoji="1" lang="en-US" altLang="ja-JP" sz="2400" b="1" dirty="0" smtClean="0">
                <a:solidFill>
                  <a:schemeClr val="accent5">
                    <a:lumMod val="75000"/>
                  </a:schemeClr>
                </a:solidFill>
              </a:rPr>
              <a:t>CLoCMiP</a:t>
            </a:r>
            <a:r>
              <a:rPr kumimoji="1" lang="ja-JP" altLang="en-US" b="1" dirty="0" smtClean="0">
                <a:solidFill>
                  <a:schemeClr val="accent5">
                    <a:lumMod val="75000"/>
                  </a:schemeClr>
                </a:solidFill>
              </a:rPr>
              <a:t>レベル</a:t>
            </a:r>
            <a:r>
              <a:rPr kumimoji="1" lang="en-US" altLang="ja-JP" b="1" dirty="0" smtClean="0">
                <a:solidFill>
                  <a:schemeClr val="accent5">
                    <a:lumMod val="75000"/>
                  </a:schemeClr>
                </a:solidFill>
              </a:rPr>
              <a:t>Ⅲ</a:t>
            </a:r>
            <a:r>
              <a:rPr kumimoji="1" lang="ja-JP" altLang="en-US" b="1" dirty="0" smtClean="0">
                <a:solidFill>
                  <a:schemeClr val="accent5">
                    <a:lumMod val="75000"/>
                  </a:schemeClr>
                </a:solidFill>
              </a:rPr>
              <a:t>必須研修終了証発行研修です。</a:t>
            </a:r>
            <a:endParaRPr kumimoji="1" lang="ja-JP" altLang="en-US" b="1" dirty="0">
              <a:solidFill>
                <a:schemeClr val="accent5">
                  <a:lumMod val="75000"/>
                </a:schemeClr>
              </a:solidFill>
            </a:endParaRPr>
          </a:p>
        </p:txBody>
      </p:sp>
      <p:sp>
        <p:nvSpPr>
          <p:cNvPr id="53" name="正方形/長方形 52"/>
          <p:cNvSpPr/>
          <p:nvPr/>
        </p:nvSpPr>
        <p:spPr>
          <a:xfrm>
            <a:off x="215254" y="6385115"/>
            <a:ext cx="700833" cy="400110"/>
          </a:xfrm>
          <a:prstGeom prst="rect">
            <a:avLst/>
          </a:prstGeom>
          <a:solidFill>
            <a:schemeClr val="tx1"/>
          </a:solidFill>
          <a:ln>
            <a:solidFill>
              <a:schemeClr val="tx1"/>
            </a:solidFill>
          </a:ln>
        </p:spPr>
        <p:txBody>
          <a:bodyPr wrap="none">
            <a:spAutoFit/>
          </a:bodyPr>
          <a:lstStyle/>
          <a:p>
            <a:pPr algn="ctr"/>
            <a:r>
              <a:rPr lang="ja-JP" altLang="en-US" sz="2000" b="1" dirty="0">
                <a:solidFill>
                  <a:schemeClr val="bg1"/>
                </a:solidFill>
                <a:latin typeface="小塚ゴシック Pro B" pitchFamily="34" charset="-128"/>
                <a:ea typeface="小塚ゴシック Pro B" pitchFamily="34" charset="-128"/>
              </a:rPr>
              <a:t>費用</a:t>
            </a:r>
          </a:p>
        </p:txBody>
      </p:sp>
      <p:sp>
        <p:nvSpPr>
          <p:cNvPr id="48" name="正方形/長方形 47"/>
          <p:cNvSpPr/>
          <p:nvPr/>
        </p:nvSpPr>
        <p:spPr>
          <a:xfrm>
            <a:off x="877453" y="6331708"/>
            <a:ext cx="6548929" cy="1542474"/>
          </a:xfrm>
          <a:prstGeom prst="rect">
            <a:avLst/>
          </a:prstGeom>
        </p:spPr>
        <p:txBody>
          <a:bodyPr wrap="square">
            <a:spAutoFit/>
          </a:bodyPr>
          <a:lstStyle/>
          <a:p>
            <a:r>
              <a:rPr lang="ja-JP" altLang="en-US" b="1" dirty="0" smtClean="0"/>
              <a:t>助産師会会員   　　 </a:t>
            </a:r>
            <a:r>
              <a:rPr lang="en-US" altLang="ja-JP" b="1" dirty="0"/>
              <a:t>3000</a:t>
            </a:r>
            <a:r>
              <a:rPr lang="ja-JP" altLang="en-US" b="1" dirty="0" smtClean="0"/>
              <a:t>円　（</a:t>
            </a:r>
            <a:r>
              <a:rPr lang="ja-JP" altLang="en-US" b="1" dirty="0"/>
              <a:t>テキスト代金 </a:t>
            </a:r>
            <a:r>
              <a:rPr lang="en-US" altLang="ja-JP" b="1" dirty="0"/>
              <a:t>2000</a:t>
            </a:r>
            <a:r>
              <a:rPr lang="ja-JP" altLang="en-US" b="1" dirty="0"/>
              <a:t>円込み）</a:t>
            </a:r>
          </a:p>
          <a:p>
            <a:r>
              <a:rPr lang="ja-JP" altLang="en-US" b="1" dirty="0" smtClean="0"/>
              <a:t>助産師会会員</a:t>
            </a:r>
            <a:r>
              <a:rPr lang="ja-JP" altLang="en-US" b="1" dirty="0"/>
              <a:t>学生 </a:t>
            </a:r>
            <a:r>
              <a:rPr lang="en-US" altLang="ja-JP" b="1" dirty="0"/>
              <a:t>2000</a:t>
            </a:r>
            <a:r>
              <a:rPr lang="ja-JP" altLang="en-US" b="1" dirty="0"/>
              <a:t>円　 （テキスト代金 </a:t>
            </a:r>
            <a:r>
              <a:rPr lang="en-US" altLang="ja-JP" b="1" dirty="0"/>
              <a:t>2000</a:t>
            </a:r>
            <a:r>
              <a:rPr lang="ja-JP" altLang="en-US" b="1" dirty="0"/>
              <a:t>円込み）</a:t>
            </a:r>
          </a:p>
          <a:p>
            <a:r>
              <a:rPr lang="en-US" altLang="ja-JP" sz="1400" b="1" dirty="0" smtClean="0">
                <a:solidFill>
                  <a:srgbClr val="FF0000"/>
                </a:solidFill>
              </a:rPr>
              <a:t>※</a:t>
            </a:r>
            <a:r>
              <a:rPr lang="ja-JP" altLang="en-US" sz="1400" b="1" dirty="0" smtClean="0">
                <a:solidFill>
                  <a:srgbClr val="FF0000"/>
                </a:solidFill>
              </a:rPr>
              <a:t>助産師会会員は助産師会から研修費の半額補助が含められています。</a:t>
            </a:r>
            <a:endParaRPr lang="en-US" altLang="ja-JP" sz="1400" b="1" dirty="0" smtClean="0">
              <a:solidFill>
                <a:srgbClr val="FF0000"/>
              </a:solidFill>
            </a:endParaRPr>
          </a:p>
          <a:p>
            <a:r>
              <a:rPr lang="ja-JP" altLang="en-US" b="1" dirty="0" smtClean="0"/>
              <a:t>会員外 　　　</a:t>
            </a:r>
            <a:r>
              <a:rPr lang="en-US" altLang="ja-JP" b="1" dirty="0" smtClean="0"/>
              <a:t>5000</a:t>
            </a:r>
            <a:r>
              <a:rPr lang="ja-JP" altLang="en-US" b="1" dirty="0"/>
              <a:t>円　 （テキスト代金 </a:t>
            </a:r>
            <a:r>
              <a:rPr lang="en-US" altLang="ja-JP" b="1" dirty="0"/>
              <a:t>2000</a:t>
            </a:r>
            <a:r>
              <a:rPr lang="ja-JP" altLang="en-US" b="1" dirty="0"/>
              <a:t>円込み）</a:t>
            </a:r>
          </a:p>
          <a:p>
            <a:r>
              <a:rPr lang="ja-JP" altLang="en-US" b="1" dirty="0"/>
              <a:t>会員外学生 </a:t>
            </a:r>
            <a:r>
              <a:rPr lang="en-US" altLang="ja-JP" b="1" dirty="0"/>
              <a:t>3000</a:t>
            </a:r>
            <a:r>
              <a:rPr lang="ja-JP" altLang="en-US" b="1" dirty="0"/>
              <a:t>円　 （テキスト代金 </a:t>
            </a:r>
            <a:r>
              <a:rPr lang="en-US" altLang="ja-JP" b="1" dirty="0"/>
              <a:t>2000</a:t>
            </a:r>
            <a:r>
              <a:rPr lang="ja-JP" altLang="en-US" b="1" dirty="0"/>
              <a:t>円込み）</a:t>
            </a:r>
          </a:p>
        </p:txBody>
      </p:sp>
    </p:spTree>
    <p:extLst>
      <p:ext uri="{BB962C8B-B14F-4D97-AF65-F5344CB8AC3E}">
        <p14:creationId xmlns:p14="http://schemas.microsoft.com/office/powerpoint/2010/main" val="3210186928"/>
      </p:ext>
    </p:extLst>
  </p:cSld>
  <p:clrMapOvr>
    <a:masterClrMapping/>
  </p:clrMapOvr>
</p:sld>
</file>

<file path=ppt/theme/theme1.xml><?xml version="1.0" encoding="utf-8"?>
<a:theme xmlns:a="http://schemas.openxmlformats.org/drawingml/2006/main" name="11">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D14BBAA0-EBDA-4F80-B5E5-6A060B58EB30}" vid="{E91C9F3B-FA2D-4D28-9E30-9B6A997020B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11</Template>
  <TotalTime>0</TotalTime>
  <Words>181</Words>
  <Application>Microsoft Office PowerPoint</Application>
  <PresentationFormat>ユーザー設定</PresentationFormat>
  <Paragraphs>35</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新細明體</vt:lpstr>
      <vt:lpstr>小塚ゴシック Pro B</vt:lpstr>
      <vt:lpstr>小塚ゴシック Pro H</vt:lpstr>
      <vt:lpstr>Arial</vt:lpstr>
      <vt:lpstr>Calibri</vt:lpstr>
      <vt:lpstr>Calibri Light</vt:lpstr>
      <vt:lpstr>11</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2013-07-04T11:22:33Z</dcterms:created>
  <dcterms:modified xsi:type="dcterms:W3CDTF">2017-09-22T00:58:34Z</dcterms:modified>
</cp:coreProperties>
</file>